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82" r:id="rId5"/>
    <p:sldId id="284" r:id="rId6"/>
    <p:sldId id="309" r:id="rId7"/>
    <p:sldId id="308" r:id="rId8"/>
    <p:sldId id="278" r:id="rId9"/>
    <p:sldId id="305" r:id="rId10"/>
    <p:sldId id="293" r:id="rId11"/>
    <p:sldId id="310" r:id="rId12"/>
    <p:sldId id="294" r:id="rId13"/>
    <p:sldId id="306" r:id="rId14"/>
    <p:sldId id="311" r:id="rId15"/>
    <p:sldId id="30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9" autoAdjust="0"/>
    <p:restoredTop sz="92836" autoAdjust="0"/>
  </p:normalViewPr>
  <p:slideViewPr>
    <p:cSldViewPr snapToGrid="0">
      <p:cViewPr varScale="1">
        <p:scale>
          <a:sx n="64" d="100"/>
          <a:sy n="64" d="100"/>
        </p:scale>
        <p:origin x="9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6/22/2025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2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9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7EFB07-C7CA-17F0-85E7-49999333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08199"/>
            <a:ext cx="5168900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B726890-73E7-1646-D800-16263260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1979" y="322788"/>
            <a:ext cx="42854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FE0E6C1-D8F3-9607-1EF5-283A8253693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005840" y="1883664"/>
            <a:ext cx="4434840" cy="37216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683DD6FC-F6CD-AC73-F4C3-7BEE70CC33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395" y="1752600"/>
            <a:ext cx="4720706" cy="4800600"/>
          </a:xfrm>
        </p:spPr>
        <p:txBody>
          <a:bodyPr>
            <a:normAutofit/>
          </a:bodyPr>
          <a:lstStyle>
            <a:lvl1pPr marL="285750" indent="-28575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D1C344-28CE-DD56-2002-570ACC0C8BC1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F0557-89C9-50CE-E4B0-286C4FBFE3A9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5726C3-3898-CF2F-3A91-26F7B8DABC71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84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D99F21-AF19-C3B4-AF66-1C83EBC9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4CCE14A-15F3-BD2F-DA6C-9AE637E464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9902952" cy="4572000"/>
          </a:xfrm>
        </p:spPr>
        <p:txBody>
          <a:bodyPr>
            <a:normAutofit/>
          </a:bodyPr>
          <a:lstStyle>
            <a:lvl1pPr marL="285750" indent="-28575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D99F21-AF19-C3B4-AF66-1C83EBC9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4CCE14A-15F3-BD2F-DA6C-9AE637E464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9902952" cy="45720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066A8E-FDEA-E5CF-012E-EB9112DBF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22CF6F1-9854-0E80-1F49-869587BCDDE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8531352" cy="204825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D126172-FD9F-8D99-5392-6AF11DAE47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00" y="4113492"/>
            <a:ext cx="10896601" cy="2744508"/>
          </a:xfrm>
          <a:custGeom>
            <a:avLst/>
            <a:gdLst>
              <a:gd name="connsiteX0" fmla="*/ 0 w 11049001"/>
              <a:gd name="connsiteY0" fmla="*/ 0 h 2744508"/>
              <a:gd name="connsiteX1" fmla="*/ 11049001 w 11049001"/>
              <a:gd name="connsiteY1" fmla="*/ 0 h 2744508"/>
              <a:gd name="connsiteX2" fmla="*/ 11049001 w 11049001"/>
              <a:gd name="connsiteY2" fmla="*/ 2744508 h 2744508"/>
              <a:gd name="connsiteX3" fmla="*/ 0 w 11049001"/>
              <a:gd name="connsiteY3" fmla="*/ 2744508 h 2744508"/>
              <a:gd name="connsiteX4" fmla="*/ 0 w 11049001"/>
              <a:gd name="connsiteY4" fmla="*/ 2198408 h 2744508"/>
              <a:gd name="connsiteX5" fmla="*/ 152400 w 11049001"/>
              <a:gd name="connsiteY5" fmla="*/ 2198408 h 2744508"/>
              <a:gd name="connsiteX6" fmla="*/ 152400 w 11049001"/>
              <a:gd name="connsiteY6" fmla="*/ 522008 h 2744508"/>
              <a:gd name="connsiteX7" fmla="*/ 0 w 11049001"/>
              <a:gd name="connsiteY7" fmla="*/ 522008 h 274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1" h="2744508">
                <a:moveTo>
                  <a:pt x="0" y="0"/>
                </a:moveTo>
                <a:lnTo>
                  <a:pt x="11049001" y="0"/>
                </a:lnTo>
                <a:lnTo>
                  <a:pt x="11049001" y="2744508"/>
                </a:lnTo>
                <a:lnTo>
                  <a:pt x="0" y="2744508"/>
                </a:lnTo>
                <a:lnTo>
                  <a:pt x="0" y="2198408"/>
                </a:lnTo>
                <a:lnTo>
                  <a:pt x="152400" y="2198408"/>
                </a:lnTo>
                <a:lnTo>
                  <a:pt x="152400" y="522008"/>
                </a:lnTo>
                <a:lnTo>
                  <a:pt x="0" y="5220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B7384-BB68-6679-8592-1BB5371FD39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3A0DD-BC00-19DA-C1A4-0BC3AC452369}"/>
              </a:ext>
            </a:extLst>
          </p:cNvPr>
          <p:cNvSpPr/>
          <p:nvPr userDrawn="1"/>
        </p:nvSpPr>
        <p:spPr>
          <a:xfrm>
            <a:off x="0" y="46355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D0305-426C-92A2-C779-061BAACC3ED2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9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0F48150-1A09-D815-78F5-C57004B7E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A0D6A9-E761-9957-391F-1175FAA518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3000" y="1752600"/>
            <a:ext cx="9906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0FC9A-8C86-6EB5-1634-5E0A379C8A12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F465A-1FA2-DB34-8A31-2B6957A9589C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763DD-1C46-177C-43E1-EE1C25CF8DF8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+ Pictur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999" y="322786"/>
            <a:ext cx="5930899" cy="16084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u="sng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6560B0-3456-2CEA-F93D-A5F45ED0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108198"/>
            <a:ext cx="5168899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9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F0AD8-E9E5-97AC-38C3-334A7F03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108198"/>
            <a:ext cx="9906001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87EDC-CB94-E7EB-F89C-B452D65C1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22786"/>
            <a:ext cx="5930900" cy="1429814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u="sng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4B6722-048F-A0DC-5E4E-9A0175C3A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DAD8D20-398D-ADAC-233E-7CF491CAA4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94E8433-1C69-82EB-6AD3-87F2E5970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054099"/>
            <a:ext cx="5943600" cy="5168897"/>
          </a:xfrm>
          <a:custGeom>
            <a:avLst/>
            <a:gdLst>
              <a:gd name="connsiteX0" fmla="*/ 0 w 6096000"/>
              <a:gd name="connsiteY0" fmla="*/ 0 h 5168897"/>
              <a:gd name="connsiteX1" fmla="*/ 6096000 w 6096000"/>
              <a:gd name="connsiteY1" fmla="*/ 0 h 5168897"/>
              <a:gd name="connsiteX2" fmla="*/ 6096000 w 6096000"/>
              <a:gd name="connsiteY2" fmla="*/ 698501 h 5168897"/>
              <a:gd name="connsiteX3" fmla="*/ 5943600 w 6096000"/>
              <a:gd name="connsiteY3" fmla="*/ 698501 h 5168897"/>
              <a:gd name="connsiteX4" fmla="*/ 5943600 w 6096000"/>
              <a:gd name="connsiteY4" fmla="*/ 2374901 h 5168897"/>
              <a:gd name="connsiteX5" fmla="*/ 6096000 w 6096000"/>
              <a:gd name="connsiteY5" fmla="*/ 2374901 h 5168897"/>
              <a:gd name="connsiteX6" fmla="*/ 6096000 w 6096000"/>
              <a:gd name="connsiteY6" fmla="*/ 5168897 h 5168897"/>
              <a:gd name="connsiteX7" fmla="*/ 0 w 6096000"/>
              <a:gd name="connsiteY7" fmla="*/ 5168897 h 516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168897">
                <a:moveTo>
                  <a:pt x="0" y="0"/>
                </a:moveTo>
                <a:lnTo>
                  <a:pt x="6096000" y="0"/>
                </a:lnTo>
                <a:lnTo>
                  <a:pt x="6096000" y="698501"/>
                </a:lnTo>
                <a:lnTo>
                  <a:pt x="5943600" y="698501"/>
                </a:lnTo>
                <a:lnTo>
                  <a:pt x="5943600" y="2374901"/>
                </a:lnTo>
                <a:lnTo>
                  <a:pt x="6096000" y="2374901"/>
                </a:lnTo>
                <a:lnTo>
                  <a:pt x="6096000" y="5168897"/>
                </a:lnTo>
                <a:lnTo>
                  <a:pt x="0" y="51688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8B659-BD70-E5FE-40FB-1CB9F9AEDF31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11277D-EE37-D0E0-9B67-F04F6F014F3B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325C5B-B775-5074-F562-C35241BFD7DC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3AC8E7-B5BE-3D01-68AB-369DE835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08198"/>
            <a:ext cx="5168900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6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5D6554-F5CF-9F05-BF7E-DE2ACF23D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558EEEA-E4F7-3A5E-4C32-D0F18F2E47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6336D1F-4545-020F-F267-ADF1CBB0BF4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94500" y="1752598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E1E6D6C-0731-FF31-EDF7-8D57D885D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9BA78305-FEEA-427F-3BD6-3AD374F98C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2846459" cy="4470396"/>
          </a:xfrm>
        </p:spPr>
        <p:txBody>
          <a:bodyPr>
            <a:normAutofit/>
          </a:bodyPr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4197309-1E69-4934-B528-C0F5EDFB3A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94500" y="1752598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9194-140B-A0F0-6C1B-83FCEEDEA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28ADC70-13EB-DD72-B150-AFD93F56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494A04E-5F4A-B565-DA4C-524D89FF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835160-1B67-0FE5-AB57-8A5B8D3C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32645E4-5D0B-B2BF-4C64-DB4C098290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573A2C6B-6296-E0F5-48FF-D9B5519FB5C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096000" y="1752600"/>
            <a:ext cx="4953000" cy="4800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  <a:latin typeface="Franklin Gothic Book" panose="020B05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0FA050-C363-A441-6725-0A8BE726CD5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6FCCC3-EC39-2498-C9DB-289FA7178344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901D73-96B4-2AAC-CAF4-ECFD426F8A8A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583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5936187"/>
            <a:ext cx="1154151" cy="369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0" r:id="rId2"/>
    <p:sldLayoutId id="2147483744" r:id="rId3"/>
    <p:sldLayoutId id="2147483802" r:id="rId4"/>
    <p:sldLayoutId id="2147483746" r:id="rId5"/>
    <p:sldLayoutId id="2147483803" r:id="rId6"/>
    <p:sldLayoutId id="2147483743" r:id="rId7"/>
    <p:sldLayoutId id="2147483804" r:id="rId8"/>
    <p:sldLayoutId id="2147483797" r:id="rId9"/>
    <p:sldLayoutId id="2147483768" r:id="rId10"/>
    <p:sldLayoutId id="2147483805" r:id="rId11"/>
    <p:sldLayoutId id="2147483806" r:id="rId12"/>
    <p:sldLayoutId id="214748374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6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6F763848-0EA5-D22C-CBFD-7F5657C1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2871"/>
            <a:ext cx="7003223" cy="1802293"/>
          </a:xfrm>
        </p:spPr>
        <p:txBody>
          <a:bodyPr/>
          <a:lstStyle/>
          <a:p>
            <a:pPr algn="ctr"/>
            <a:r>
              <a:rPr lang="ru-RU" sz="6000" dirty="0">
                <a:cs typeface="Times New Roman" panose="02020603050405020304" pitchFamily="18" charset="0"/>
              </a:rPr>
              <a:t>МТС </a:t>
            </a:r>
            <a:r>
              <a:rPr lang="en-US" sz="6000" dirty="0" smtClean="0">
                <a:cs typeface="Times New Roman" panose="02020603050405020304" pitchFamily="18" charset="0"/>
              </a:rPr>
              <a:t>Digital </a:t>
            </a:r>
            <a:br>
              <a:rPr lang="en-US" sz="6000" dirty="0" smtClean="0">
                <a:cs typeface="Times New Roman" panose="02020603050405020304" pitchFamily="18" charset="0"/>
              </a:rPr>
            </a:br>
            <a:r>
              <a:rPr lang="ru-RU" sz="6000" dirty="0" smtClean="0">
                <a:cs typeface="Times New Roman" panose="02020603050405020304" pitchFamily="18" charset="0"/>
              </a:rPr>
              <a:t>(«</a:t>
            </a:r>
            <a:r>
              <a:rPr lang="ru-RU" sz="6000" dirty="0">
                <a:cs typeface="Times New Roman" panose="02020603050405020304" pitchFamily="18" charset="0"/>
              </a:rPr>
              <a:t>МТС Диджитал»)</a:t>
            </a:r>
            <a:r>
              <a:rPr lang="en-US" sz="6000" dirty="0" smtClean="0">
                <a:cs typeface="Times New Roman" panose="02020603050405020304" pitchFamily="18" charset="0"/>
              </a:rPr>
              <a:t> </a:t>
            </a:r>
            <a:endParaRPr lang="en-US" sz="6000" dirty="0">
              <a:cs typeface="Times New Roman" panose="02020603050405020304" pitchFamily="18" charset="0"/>
            </a:endParaRP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7003223" y="304799"/>
            <a:ext cx="5016499" cy="6248401"/>
          </a:xfrm>
          <a:blipFill dpi="0"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 l="-51903" r="-51903"/>
            </a:stretch>
          </a:blipFill>
        </p:spPr>
      </p:sp>
      <p:sp>
        <p:nvSpPr>
          <p:cNvPr id="8" name="Прямоугольник 7"/>
          <p:cNvSpPr/>
          <p:nvPr/>
        </p:nvSpPr>
        <p:spPr>
          <a:xfrm>
            <a:off x="168964" y="584531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>
                <a:cs typeface="Times New Roman" panose="02020603050405020304" pitchFamily="18" charset="0"/>
              </a:rPr>
              <a:t>Автор: </a:t>
            </a:r>
            <a:r>
              <a:rPr lang="en-US" sz="2000" dirty="0" err="1" smtClean="0">
                <a:cs typeface="Times New Roman" panose="02020603050405020304" pitchFamily="18" charset="0"/>
              </a:rPr>
              <a:t>marquita</a:t>
            </a:r>
            <a:endParaRPr lang="ru-RU" sz="2000" dirty="0">
              <a:cs typeface="Times New Roman" panose="02020603050405020304" pitchFamily="18" charset="0"/>
            </a:endParaRPr>
          </a:p>
          <a:p>
            <a:r>
              <a:rPr lang="ru-RU" sz="2000" dirty="0">
                <a:cs typeface="Times New Roman" panose="02020603050405020304" pitchFamily="18" charset="0"/>
              </a:rPr>
              <a:t>Волна: </a:t>
            </a:r>
            <a:r>
              <a:rPr lang="en-US" sz="2000" dirty="0">
                <a:cs typeface="Times New Roman" panose="02020603050405020304" pitchFamily="18" charset="0"/>
              </a:rPr>
              <a:t>23_04_NSK</a:t>
            </a:r>
            <a:endParaRPr lang="ru-RU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127-3F58-3FA1-503A-BCF6E0EC7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7182678" cy="1117687"/>
          </a:xfrm>
        </p:spPr>
        <p:txBody>
          <a:bodyPr/>
          <a:lstStyle/>
          <a:p>
            <a:r>
              <a:rPr lang="ru-RU" dirty="0"/>
              <a:t>Профессиональный рост и новые навыки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5198B-C2D2-9EAC-9071-77E4AADE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BBBDB-AF76-8946-31FA-078DF6CA5E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0999" y="970457"/>
            <a:ext cx="11297479" cy="2756717"/>
          </a:xfrm>
        </p:spPr>
        <p:txBody>
          <a:bodyPr>
            <a:normAutofit fontScale="5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/>
              <a:t>Технические навыки</a:t>
            </a:r>
            <a:r>
              <a:rPr lang="ru-RU" sz="3200" dirty="0" smtClean="0"/>
              <a:t>: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3200" dirty="0" err="1" smtClean="0"/>
              <a:t>Автотестирование</a:t>
            </a:r>
            <a:r>
              <a:rPr lang="ru-RU" sz="3200" dirty="0" smtClean="0"/>
              <a:t> </a:t>
            </a:r>
            <a:r>
              <a:rPr lang="en-US" sz="3200" dirty="0" smtClean="0"/>
              <a:t>web-</a:t>
            </a:r>
            <a:r>
              <a:rPr lang="ru-RU" sz="3200" dirty="0" smtClean="0"/>
              <a:t>сервисов, баз данных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3200" dirty="0" smtClean="0"/>
              <a:t>Тест-дизайн 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3200" dirty="0" smtClean="0"/>
              <a:t>Написание ручных тестов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3200" dirty="0" smtClean="0"/>
              <a:t>Использование </a:t>
            </a:r>
            <a:r>
              <a:rPr lang="en-US" sz="3200" dirty="0"/>
              <a:t>Allure </a:t>
            </a:r>
            <a:r>
              <a:rPr lang="en-US" sz="3200" dirty="0" err="1" smtClean="0"/>
              <a:t>TestOps</a:t>
            </a:r>
            <a:r>
              <a:rPr lang="ru-RU" sz="3200" dirty="0" smtClean="0"/>
              <a:t> для управления тестами</a:t>
            </a:r>
          </a:p>
          <a:p>
            <a:pPr marL="740664" lvl="1" indent="-457200"/>
            <a:endParaRPr lang="ru-RU" sz="3200" dirty="0" smtClean="0"/>
          </a:p>
          <a:p>
            <a:pPr lvl="1" indent="0">
              <a:buNone/>
            </a:pPr>
            <a:endParaRPr lang="en-US" sz="2400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7EBBBDB-AF76-8946-31FA-078DF6CA5E9B}"/>
              </a:ext>
            </a:extLst>
          </p:cNvPr>
          <p:cNvSpPr txBox="1">
            <a:spLocks/>
          </p:cNvSpPr>
          <p:nvPr/>
        </p:nvSpPr>
        <p:spPr>
          <a:xfrm>
            <a:off x="380999" y="3727174"/>
            <a:ext cx="11811001" cy="2922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7200" b="1" dirty="0" smtClean="0"/>
              <a:t>Другие навыки</a:t>
            </a:r>
            <a:r>
              <a:rPr lang="ru-RU" sz="7200" dirty="0" smtClean="0"/>
              <a:t>: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7200" dirty="0" smtClean="0"/>
              <a:t>Навыки по планированию времени и последовательности выполнения собственных задач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7200" dirty="0" smtClean="0"/>
              <a:t>Отстаивание своей точки зрения во время противоречий, адаптация в стрессовой ситуации. Пример: Руководителю не нравилось, что я проявляю малую активность на работе в получении новых задач. По итогу смогла убедить её, что я способный сотрудник и в короткий срок определить для себя на выполнение задачу важную для проекта</a:t>
            </a:r>
          </a:p>
          <a:p>
            <a:pPr marL="626364" lvl="1" indent="-342900">
              <a:buFont typeface="Courier New" panose="02070309020205020404" pitchFamily="49" charset="0"/>
              <a:buChar char="o"/>
            </a:pPr>
            <a:r>
              <a:rPr lang="ru-RU" sz="7200" dirty="0" smtClean="0"/>
              <a:t>Самостоятельный поиск задач для выполнения </a:t>
            </a:r>
          </a:p>
          <a:p>
            <a:pPr marL="740664" lvl="1" indent="-457200"/>
            <a:endParaRPr lang="ru-RU" sz="3200" dirty="0" smtClean="0"/>
          </a:p>
          <a:p>
            <a:pPr lvl="1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57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127-3F58-3FA1-503A-BCF6E0EC7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7182678" cy="1117687"/>
          </a:xfrm>
        </p:spPr>
        <p:txBody>
          <a:bodyPr/>
          <a:lstStyle/>
          <a:p>
            <a:r>
              <a:rPr lang="ru-RU" dirty="0">
                <a:cs typeface="Times New Roman" panose="02020603050405020304" pitchFamily="18" charset="0"/>
              </a:rPr>
              <a:t>Итоги стажировки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5198B-C2D2-9EAC-9071-77E4AADE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EBBBDB-AF76-8946-31FA-078DF6CA5E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159300"/>
            <a:ext cx="11297479" cy="408856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Получила развитие в области </a:t>
            </a:r>
            <a:r>
              <a:rPr lang="en-US" sz="2800" dirty="0"/>
              <a:t>QA </a:t>
            </a:r>
            <a:r>
              <a:rPr lang="en-US" sz="2800" dirty="0" smtClean="0"/>
              <a:t>(Quality Assurance)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Приобрела навыки работы в команде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Поучаствовала в  процессе тестирования реального продукта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Поняла в каком направлении хочу развиваться дальше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Внесла вклад в тестирование продукта (тест-кейсы, работа над структурой хранения тестов)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740664" lvl="1" indent="-457200"/>
            <a:endParaRPr lang="ru-RU" sz="3200" dirty="0" smtClean="0"/>
          </a:p>
          <a:p>
            <a:pPr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0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A5487-9BBA-DFE5-41D5-149358712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" y="328373"/>
            <a:ext cx="5010979" cy="1117687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EFA9-BB8B-D3BB-E075-6D612B09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100" name="Picture 4" descr="Picture background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 b="156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52399" y="4631636"/>
            <a:ext cx="96079" cy="1669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7EBBBDB-AF76-8946-31FA-078DF6CA5E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398" y="1159300"/>
            <a:ext cx="10896603" cy="408856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P.S. </a:t>
            </a:r>
            <a:r>
              <a:rPr lang="ru-RU" sz="2400" b="1" dirty="0" smtClean="0"/>
              <a:t>По итогу могу порекомендовать стажировку в МТС Диджитал, если хочешь развить свои навыки в области </a:t>
            </a:r>
            <a:r>
              <a:rPr lang="en-US" sz="2400" b="1" dirty="0" smtClean="0"/>
              <a:t>QA. </a:t>
            </a:r>
            <a:r>
              <a:rPr lang="ru-RU" sz="2400" b="1" dirty="0" smtClean="0"/>
              <a:t>Тут интересные проекты и </a:t>
            </a:r>
            <a:r>
              <a:rPr lang="ru-RU" sz="2400" b="1" dirty="0" err="1" smtClean="0"/>
              <a:t>зп</a:t>
            </a:r>
            <a:r>
              <a:rPr lang="ru-RU" sz="2400" b="1" dirty="0" smtClean="0"/>
              <a:t> у стажёров нормальная </a:t>
            </a:r>
            <a:r>
              <a:rPr lang="ru-RU" sz="2400" b="1" dirty="0" smtClean="0">
                <a:sym typeface="Wingdings" panose="05000000000000000000" pitchFamily="2" charset="2"/>
              </a:rPr>
              <a:t></a:t>
            </a:r>
            <a:r>
              <a:rPr lang="ru-RU" sz="2400" b="1" dirty="0" smtClean="0"/>
              <a:t> </a:t>
            </a: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740664" lvl="1" indent="-457200"/>
            <a:endParaRPr lang="ru-RU" sz="3200" dirty="0" smtClean="0"/>
          </a:p>
          <a:p>
            <a:pPr lvl="1" indent="0">
              <a:buNone/>
            </a:pPr>
            <a:r>
              <a:rPr lang="ru-RU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73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F845-5F7C-EA0E-20FB-9A478EF3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>
                <a:cs typeface="Times New Roman" panose="02020603050405020304" pitchFamily="18" charset="0"/>
              </a:rPr>
              <a:t>О компании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2532D-5A22-84A7-8EC3-84DA112B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990B3-9882-7641-6B8B-992DB5E3E9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054099"/>
            <a:ext cx="10889974" cy="54063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b="1" dirty="0"/>
              <a:t>МТС Диджитал </a:t>
            </a:r>
            <a:r>
              <a:rPr lang="ru-RU" sz="2800" dirty="0"/>
              <a:t>– это подразделение МТС, которое занимается разработкой и внедрением цифровых сервисов и решений. Они работают над созданием цифровой экосистемы МТС, включающей мобильные приложения, </a:t>
            </a:r>
            <a:r>
              <a:rPr lang="ru-RU" sz="2800" dirty="0" err="1"/>
              <a:t>финтех</a:t>
            </a:r>
            <a:r>
              <a:rPr lang="ru-RU" sz="2800" dirty="0"/>
              <a:t>-продукты, </a:t>
            </a:r>
            <a:r>
              <a:rPr lang="ru-RU" sz="2800" dirty="0" err="1"/>
              <a:t>стриминговые</a:t>
            </a:r>
            <a:r>
              <a:rPr lang="ru-RU" sz="2800" dirty="0"/>
              <a:t> платформы, облачные сервисы и решения на базе искусственного интеллекта. Корпоративная культура МТС Диджитал характеризуется ориентацией на инновации, гибкость и стремление к созданию востребованных цифровых продуктов. 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38468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F845-5F7C-EA0E-20FB-9A478EF3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>
                <a:cs typeface="Times New Roman" panose="02020603050405020304" pitchFamily="18" charset="0"/>
              </a:rPr>
              <a:t>О компании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2532D-5A22-84A7-8EC3-84DA112B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990B3-9882-7641-6B8B-992DB5E3E9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054099"/>
            <a:ext cx="10889974" cy="54063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 smtClean="0"/>
              <a:t>Примеры </a:t>
            </a:r>
            <a:r>
              <a:rPr lang="ru-RU" sz="2400" dirty="0"/>
              <a:t>проектов:</a:t>
            </a:r>
          </a:p>
          <a:p>
            <a:pPr algn="just"/>
            <a:r>
              <a:rPr lang="ru-RU" sz="2400" dirty="0"/>
              <a:t>Мобильные приложения МТС: МТС Диджитал отвечает за разработку и поддержку различных мобильных приложений МТС, таких как МТС Банк, МТС </a:t>
            </a:r>
            <a:r>
              <a:rPr lang="ru-RU" sz="2400" dirty="0" err="1"/>
              <a:t>Music</a:t>
            </a:r>
            <a:r>
              <a:rPr lang="ru-RU" sz="2400" dirty="0"/>
              <a:t>, МТС ТВ и других.</a:t>
            </a:r>
          </a:p>
          <a:p>
            <a:pPr algn="just"/>
            <a:r>
              <a:rPr lang="ru-RU" sz="2400" dirty="0"/>
              <a:t>Облачные сервисы МТС: Компания предоставляет облачные решения для бизнеса и частных лиц, включая облачное хранилище, виртуальные серверы и другие сервисы.</a:t>
            </a:r>
          </a:p>
          <a:p>
            <a:pPr algn="just" fontAlgn="ctr"/>
            <a:r>
              <a:rPr lang="ru-RU" sz="2400" dirty="0"/>
              <a:t>Медиа-платформы МТС: МТС Диджитал участвует в создании и развитии </a:t>
            </a:r>
            <a:r>
              <a:rPr lang="ru-RU" sz="2400" dirty="0" err="1"/>
              <a:t>стриминговых</a:t>
            </a:r>
            <a:r>
              <a:rPr lang="ru-RU" sz="2400" dirty="0"/>
              <a:t> сервисов и других медиа-платформ, таких как KION. </a:t>
            </a:r>
          </a:p>
        </p:txBody>
      </p:sp>
    </p:spTree>
    <p:extLst>
      <p:ext uri="{BB962C8B-B14F-4D97-AF65-F5344CB8AC3E}">
        <p14:creationId xmlns:p14="http://schemas.microsoft.com/office/powerpoint/2010/main" val="34132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F845-5F7C-EA0E-20FB-9A478EF3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 smtClean="0"/>
              <a:t>Стажировка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2532D-5A22-84A7-8EC3-84DA112B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990B3-9882-7641-6B8B-992DB5E3E9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054098"/>
            <a:ext cx="6417365" cy="55454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Должность: </a:t>
            </a:r>
            <a:r>
              <a:rPr lang="ru-RU" sz="2000" dirty="0" smtClean="0">
                <a:cs typeface="Times New Roman" panose="02020603050405020304" pitchFamily="18" charset="0"/>
              </a:rPr>
              <a:t>стажёр.</a:t>
            </a:r>
            <a:endParaRPr 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Подразделение: ООО «МТС Веб Сервисы</a:t>
            </a:r>
            <a:r>
              <a:rPr lang="ru-RU" sz="2000" dirty="0" smtClean="0">
                <a:cs typeface="Times New Roman" panose="02020603050405020304" pitchFamily="18" charset="0"/>
              </a:rPr>
              <a:t>» -</a:t>
            </a:r>
            <a:r>
              <a:rPr lang="en-US" sz="2000" dirty="0" smtClean="0">
                <a:cs typeface="Times New Roman" panose="02020603050405020304" pitchFamily="18" charset="0"/>
              </a:rPr>
              <a:t>&gt; </a:t>
            </a:r>
            <a:r>
              <a:rPr lang="ru-RU" sz="2000" dirty="0" smtClean="0">
                <a:cs typeface="Times New Roman" panose="02020603050405020304" pitchFamily="18" charset="0"/>
              </a:rPr>
              <a:t>ИТ-кластер </a:t>
            </a:r>
            <a:r>
              <a:rPr lang="ru-RU" sz="2000" dirty="0">
                <a:cs typeface="Times New Roman" panose="02020603050405020304" pitchFamily="18" charset="0"/>
              </a:rPr>
              <a:t>«Развитие инфраструктуры</a:t>
            </a:r>
            <a:r>
              <a:rPr lang="ru-RU" sz="2000" dirty="0" smtClean="0">
                <a:cs typeface="Times New Roman" panose="02020603050405020304" pitchFamily="18" charset="0"/>
              </a:rPr>
              <a:t>»</a:t>
            </a:r>
            <a:r>
              <a:rPr lang="en-US" sz="2000" dirty="0" smtClean="0">
                <a:cs typeface="Times New Roman" panose="02020603050405020304" pitchFamily="18" charset="0"/>
              </a:rPr>
              <a:t> -&gt; </a:t>
            </a:r>
            <a:r>
              <a:rPr lang="ru-RU" sz="2000" dirty="0" smtClean="0">
                <a:cs typeface="Times New Roman" panose="02020603050405020304" pitchFamily="18" charset="0"/>
              </a:rPr>
              <a:t>Стажерская </a:t>
            </a:r>
            <a:r>
              <a:rPr lang="ru-RU" sz="2000" dirty="0">
                <a:cs typeface="Times New Roman" panose="02020603050405020304" pitchFamily="18" charset="0"/>
              </a:rPr>
              <a:t>группа.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Период стажировки: </a:t>
            </a:r>
            <a:r>
              <a:rPr lang="en-US" sz="2000" dirty="0" smtClean="0">
                <a:cs typeface="Times New Roman" panose="02020603050405020304" pitchFamily="18" charset="0"/>
              </a:rPr>
              <a:t>1</a:t>
            </a:r>
            <a:r>
              <a:rPr lang="ru-RU" sz="2000" dirty="0" smtClean="0">
                <a:cs typeface="Times New Roman" panose="02020603050405020304" pitchFamily="18" charset="0"/>
              </a:rPr>
              <a:t>2.0</a:t>
            </a:r>
            <a:r>
              <a:rPr lang="en-US" sz="2000" dirty="0" smtClean="0">
                <a:cs typeface="Times New Roman" panose="02020603050405020304" pitchFamily="18" charset="0"/>
              </a:rPr>
              <a:t>2</a:t>
            </a:r>
            <a:r>
              <a:rPr lang="ru-RU" sz="2000" dirty="0" smtClean="0">
                <a:cs typeface="Times New Roman" panose="02020603050405020304" pitchFamily="18" charset="0"/>
              </a:rPr>
              <a:t>.202</a:t>
            </a:r>
            <a:r>
              <a:rPr lang="en-US" sz="2000" dirty="0" smtClean="0"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cs typeface="Times New Roman" panose="02020603050405020304" pitchFamily="18" charset="0"/>
              </a:rPr>
              <a:t>13</a:t>
            </a:r>
            <a:r>
              <a:rPr lang="ru-RU" sz="2000" dirty="0" smtClean="0">
                <a:cs typeface="Times New Roman" panose="02020603050405020304" pitchFamily="18" charset="0"/>
              </a:rPr>
              <a:t>.0</a:t>
            </a:r>
            <a:r>
              <a:rPr lang="en-US" sz="2000" dirty="0" smtClean="0"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cs typeface="Times New Roman" panose="02020603050405020304" pitchFamily="18" charset="0"/>
              </a:rPr>
              <a:t>.202</a:t>
            </a:r>
            <a:r>
              <a:rPr lang="en-US" sz="2000" dirty="0" smtClean="0"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cs typeface="Times New Roman" panose="02020603050405020304" pitchFamily="18" charset="0"/>
              </a:rPr>
              <a:t>.</a:t>
            </a:r>
            <a:endParaRPr 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Занятость: </a:t>
            </a:r>
            <a:r>
              <a:rPr lang="en-US" sz="2000" smtClean="0">
                <a:cs typeface="Times New Roman" panose="02020603050405020304" pitchFamily="18" charset="0"/>
              </a:rPr>
              <a:t>40</a:t>
            </a:r>
            <a:r>
              <a:rPr lang="ru-RU" sz="2000" smtClean="0">
                <a:cs typeface="Times New Roman" panose="02020603050405020304" pitchFamily="18" charset="0"/>
              </a:rPr>
              <a:t> </a:t>
            </a:r>
            <a:r>
              <a:rPr lang="ru-RU" sz="2000" dirty="0">
                <a:cs typeface="Times New Roman" panose="02020603050405020304" pitchFamily="18" charset="0"/>
              </a:rPr>
              <a:t>часов в неделю.</a:t>
            </a:r>
            <a:endParaRPr lang="en-US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Формат: </a:t>
            </a:r>
            <a:r>
              <a:rPr lang="ru-RU" sz="2000" dirty="0" smtClean="0">
                <a:cs typeface="Times New Roman" panose="02020603050405020304" pitchFamily="18" charset="0"/>
              </a:rPr>
              <a:t>Онлайн.</a:t>
            </a:r>
            <a:endParaRPr lang="ru-RU" sz="2000" dirty="0"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ru-RU" sz="2000" dirty="0">
                <a:cs typeface="Times New Roman" panose="02020603050405020304" pitchFamily="18" charset="0"/>
              </a:rPr>
              <a:t>Стек технологий включает в себя </a:t>
            </a:r>
            <a:r>
              <a:rPr lang="ru-RU" sz="2000" dirty="0" err="1">
                <a:cs typeface="Times New Roman" panose="02020603050405020304" pitchFamily="18" charset="0"/>
              </a:rPr>
              <a:t>Python</a:t>
            </a:r>
            <a:r>
              <a:rPr lang="ru-RU" sz="2000" dirty="0">
                <a:cs typeface="Times New Roman" panose="02020603050405020304" pitchFamily="18" charset="0"/>
              </a:rPr>
              <a:t> для разработки, </a:t>
            </a:r>
            <a:r>
              <a:rPr lang="ru-RU" sz="2000" dirty="0" err="1">
                <a:cs typeface="Times New Roman" panose="02020603050405020304" pitchFamily="18" charset="0"/>
              </a:rPr>
              <a:t>pytest</a:t>
            </a:r>
            <a:r>
              <a:rPr lang="ru-RU" sz="2000" dirty="0">
                <a:cs typeface="Times New Roman" panose="02020603050405020304" pitchFamily="18" charset="0"/>
              </a:rPr>
              <a:t> для тестирования, </a:t>
            </a:r>
            <a:r>
              <a:rPr lang="ru-RU" sz="2000" dirty="0" err="1">
                <a:cs typeface="Times New Roman" panose="02020603050405020304" pitchFamily="18" charset="0"/>
              </a:rPr>
              <a:t>Playwright</a:t>
            </a:r>
            <a:r>
              <a:rPr lang="ru-RU" sz="2000" dirty="0">
                <a:cs typeface="Times New Roman" panose="02020603050405020304" pitchFamily="18" charset="0"/>
              </a:rPr>
              <a:t> для автоматизации браузеров, </a:t>
            </a:r>
            <a:r>
              <a:rPr lang="ru-RU" sz="2000" dirty="0" err="1">
                <a:cs typeface="Times New Roman" panose="02020603050405020304" pitchFamily="18" charset="0"/>
              </a:rPr>
              <a:t>ClickHouse</a:t>
            </a:r>
            <a:r>
              <a:rPr lang="ru-RU" sz="2000" dirty="0">
                <a:cs typeface="Times New Roman" panose="02020603050405020304" pitchFamily="18" charset="0"/>
              </a:rPr>
              <a:t> как базу данных для аналитики, </a:t>
            </a:r>
            <a:r>
              <a:rPr lang="ru-RU" sz="2000" dirty="0" err="1">
                <a:cs typeface="Times New Roman" panose="02020603050405020304" pitchFamily="18" charset="0"/>
              </a:rPr>
              <a:t>clickhouse_connect</a:t>
            </a:r>
            <a:r>
              <a:rPr lang="ru-RU" sz="2000" dirty="0">
                <a:cs typeface="Times New Roman" panose="02020603050405020304" pitchFamily="18" charset="0"/>
              </a:rPr>
              <a:t> для подключения к </a:t>
            </a:r>
            <a:r>
              <a:rPr lang="ru-RU" sz="2000" dirty="0" err="1">
                <a:cs typeface="Times New Roman" panose="02020603050405020304" pitchFamily="18" charset="0"/>
              </a:rPr>
              <a:t>ClickHouse</a:t>
            </a:r>
            <a:r>
              <a:rPr lang="ru-RU" sz="2000" dirty="0"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cs typeface="Times New Roman" panose="02020603050405020304" pitchFamily="18" charset="0"/>
              </a:rPr>
              <a:t>Pandas</a:t>
            </a:r>
            <a:r>
              <a:rPr lang="ru-RU" sz="2000" dirty="0">
                <a:cs typeface="Times New Roman" panose="02020603050405020304" pitchFamily="18" charset="0"/>
              </a:rPr>
              <a:t> для анализа данных, </a:t>
            </a:r>
            <a:r>
              <a:rPr lang="ru-RU" sz="2000" dirty="0" err="1">
                <a:cs typeface="Times New Roman" panose="02020603050405020304" pitchFamily="18" charset="0"/>
              </a:rPr>
              <a:t>allure-pytest</a:t>
            </a:r>
            <a:r>
              <a:rPr lang="ru-RU" sz="2000" dirty="0">
                <a:cs typeface="Times New Roman" panose="02020603050405020304" pitchFamily="18" charset="0"/>
              </a:rPr>
              <a:t> для генерации отчетов о тестах и </a:t>
            </a:r>
            <a:r>
              <a:rPr lang="ru-RU" sz="2000" dirty="0" err="1">
                <a:cs typeface="Times New Roman" panose="02020603050405020304" pitchFamily="18" charset="0"/>
              </a:rPr>
              <a:t>Git</a:t>
            </a:r>
            <a:r>
              <a:rPr lang="ru-RU" sz="2000" dirty="0">
                <a:cs typeface="Times New Roman" panose="02020603050405020304" pitchFamily="18" charset="0"/>
              </a:rPr>
              <a:t> для управления версиями кода.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>
          <a:xfrm>
            <a:off x="7255564" y="1054099"/>
            <a:ext cx="4794365" cy="5168898"/>
          </a:xfrm>
          <a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798"/>
                      </a14:imgEffect>
                    </a14:imgLayer>
                  </a14:imgProps>
                </a:ext>
              </a:extLst>
            </a:blip>
            <a:stretch>
              <a:fillRect l="-51000" r="-51903"/>
            </a:stretch>
          </a:blipFill>
        </p:spPr>
      </p:sp>
    </p:spTree>
    <p:extLst>
      <p:ext uri="{BB962C8B-B14F-4D97-AF65-F5344CB8AC3E}">
        <p14:creationId xmlns:p14="http://schemas.microsoft.com/office/powerpoint/2010/main" val="123321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127-3F58-3FA1-503A-BCF6E0EC7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 smtClean="0"/>
              <a:t>Основные задачи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561487-1730-C3EA-3EDA-B406EBDB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E7990B3-9882-7641-6B8B-992DB5E3E9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054098"/>
            <a:ext cx="6417365" cy="5545485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Times New Roman" panose="02020603050405020304" pitchFamily="18" charset="0"/>
              </a:rPr>
              <a:t>Ручные тесты (</a:t>
            </a:r>
            <a:r>
              <a:rPr lang="en-US" sz="2000" dirty="0" smtClean="0">
                <a:cs typeface="Times New Roman" panose="02020603050405020304" pitchFamily="18" charset="0"/>
              </a:rPr>
              <a:t>e2e, </a:t>
            </a:r>
            <a:r>
              <a:rPr lang="ru-RU" sz="2000" dirty="0" smtClean="0">
                <a:cs typeface="Times New Roman" panose="02020603050405020304" pitchFamily="18" charset="0"/>
              </a:rPr>
              <a:t>интеграционные)</a:t>
            </a: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Times New Roman" panose="02020603050405020304" pitchFamily="18" charset="0"/>
              </a:rPr>
              <a:t>Автоматизированные тесты (интеграционные)</a:t>
            </a:r>
            <a:endParaRPr lang="ru-RU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A127-3F58-3FA1-503A-BCF6E0EC7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/>
          <a:lstStyle/>
          <a:p>
            <a:r>
              <a:rPr lang="ru-RU" dirty="0" smtClean="0"/>
              <a:t>Структура </a:t>
            </a:r>
            <a:r>
              <a:rPr lang="ru-RU" dirty="0"/>
              <a:t>проектной команды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6053B8-2A81-5A8D-FCA4-539DDCAB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81000" y="993212"/>
            <a:ext cx="6096000" cy="46525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Владелец продукта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Технический лидер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Архитектор/разработчик (2 позиции)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err="1">
                <a:solidFill>
                  <a:srgbClr val="262626"/>
                </a:solidFill>
              </a:rPr>
              <a:t>DevOps</a:t>
            </a:r>
            <a:r>
              <a:rPr lang="ru-RU" sz="2000" dirty="0">
                <a:solidFill>
                  <a:srgbClr val="262626"/>
                </a:solidFill>
              </a:rPr>
              <a:t> инженер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Разработчик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Аналитик (4 позиции)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Аналитик (стажёр)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262626"/>
                </a:solidFill>
              </a:rPr>
              <a:t>Разработчик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err="1">
                <a:solidFill>
                  <a:srgbClr val="262626"/>
                </a:solidFill>
              </a:rPr>
              <a:t>DevOps</a:t>
            </a:r>
            <a:r>
              <a:rPr lang="ru-RU" sz="2000" dirty="0">
                <a:solidFill>
                  <a:srgbClr val="262626"/>
                </a:solidFill>
              </a:rPr>
              <a:t> инженер (стажёр)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err="1">
                <a:solidFill>
                  <a:srgbClr val="262626"/>
                </a:solidFill>
              </a:rPr>
              <a:t>Тестировщик</a:t>
            </a:r>
            <a:r>
              <a:rPr lang="ru-RU" sz="2000" dirty="0">
                <a:solidFill>
                  <a:srgbClr val="262626"/>
                </a:solidFill>
              </a:rPr>
              <a:t> (стажёр</a:t>
            </a:r>
            <a:r>
              <a:rPr lang="ru-RU" sz="2000" dirty="0" smtClean="0">
                <a:solidFill>
                  <a:srgbClr val="262626"/>
                </a:solidFill>
              </a:rPr>
              <a:t>) (2 позиции)</a:t>
            </a:r>
            <a:endParaRPr lang="ru-RU" sz="2000" b="0" i="0" dirty="0">
              <a:solidFill>
                <a:srgbClr val="262626"/>
              </a:solidFill>
              <a:effectLst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16" y="993212"/>
            <a:ext cx="6350532" cy="420868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936896" y="1749286"/>
            <a:ext cx="103552" cy="16797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3FEEA9-1226-8D28-BF9C-7B727C73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8961783" cy="1117687"/>
          </a:xfrm>
        </p:spPr>
        <p:txBody>
          <a:bodyPr/>
          <a:lstStyle/>
          <a:p>
            <a:pPr algn="just"/>
            <a:r>
              <a:rPr lang="ru-RU" dirty="0"/>
              <a:t>Методология организации проектной деятельности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1FBB2-ECF4-20E5-6D12-8F4430DA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0999" y="1029156"/>
            <a:ext cx="8355496" cy="1048124"/>
          </a:xfrm>
        </p:spPr>
        <p:txBody>
          <a:bodyPr>
            <a:normAutofit/>
          </a:bodyPr>
          <a:lstStyle/>
          <a:p>
            <a:pPr algn="just"/>
            <a:r>
              <a:rPr lang="ru-RU" sz="2000" b="1" dirty="0" err="1"/>
              <a:t>Scrum</a:t>
            </a:r>
            <a:r>
              <a:rPr lang="ru-RU" sz="2000" b="1" dirty="0"/>
              <a:t> — </a:t>
            </a:r>
            <a:r>
              <a:rPr lang="ru-RU" sz="2000" dirty="0"/>
              <a:t>это </a:t>
            </a:r>
            <a:r>
              <a:rPr lang="ru-RU" sz="2000" dirty="0" err="1"/>
              <a:t>фреймворк</a:t>
            </a:r>
            <a:r>
              <a:rPr lang="ru-RU" sz="2000" dirty="0"/>
              <a:t>, одна из разновидностей методологии </a:t>
            </a:r>
            <a:r>
              <a:rPr lang="ru-RU" sz="2000" b="1" dirty="0" err="1"/>
              <a:t>Agile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 txBox="1">
            <a:spLocks/>
          </p:cNvSpPr>
          <p:nvPr/>
        </p:nvSpPr>
        <p:spPr>
          <a:xfrm>
            <a:off x="380997" y="2783650"/>
            <a:ext cx="10760765" cy="447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b="1" dirty="0" smtClean="0"/>
              <a:t>Спринты</a:t>
            </a:r>
            <a:r>
              <a:rPr lang="ru-RU" sz="1800" dirty="0" smtClean="0"/>
              <a:t>: Итерационный подход к разработке, где работа разбивается на короткие циклы длительностью 1-4 недели.</a:t>
            </a:r>
          </a:p>
          <a:p>
            <a:pPr algn="just"/>
            <a:r>
              <a:rPr lang="ru-RU" sz="1800" b="1" dirty="0" err="1" smtClean="0"/>
              <a:t>Kanban</a:t>
            </a:r>
            <a:r>
              <a:rPr lang="ru-RU" sz="1800" b="1" dirty="0" smtClean="0"/>
              <a:t>-доска</a:t>
            </a:r>
            <a:r>
              <a:rPr lang="ru-RU" sz="1800" dirty="0" smtClean="0"/>
              <a:t>: Визуальное представление рабочего процесса, где задачи перемещаются между различными статусами выполнения, помогая отслеживать ход работы.</a:t>
            </a:r>
          </a:p>
          <a:p>
            <a:pPr algn="just"/>
            <a:r>
              <a:rPr lang="ru-RU" sz="1800" b="1" dirty="0" err="1" smtClean="0"/>
              <a:t>Confluence</a:t>
            </a:r>
            <a:r>
              <a:rPr lang="ru-RU" sz="1800" dirty="0" smtClean="0"/>
              <a:t>: Корпоративная вики-платформа для совместной работы над документацией, знаниями и информацией по проекту.</a:t>
            </a:r>
          </a:p>
          <a:p>
            <a:pPr algn="just"/>
            <a:r>
              <a:rPr lang="ru-RU" sz="1800" b="1" dirty="0" err="1" smtClean="0"/>
              <a:t>Jira</a:t>
            </a:r>
            <a:r>
              <a:rPr lang="ru-RU" sz="1800" dirty="0" smtClean="0"/>
              <a:t>: Система управления задачами и проектами, позволяющая планировать, отслеживать и отчитываться о ходе работ.</a:t>
            </a:r>
            <a:endParaRPr lang="ru-RU" sz="1800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83FEEA9-1226-8D28-BF9C-7B727C733DE9}"/>
              </a:ext>
            </a:extLst>
          </p:cNvPr>
          <p:cNvSpPr txBox="1">
            <a:spLocks/>
          </p:cNvSpPr>
          <p:nvPr/>
        </p:nvSpPr>
        <p:spPr>
          <a:xfrm>
            <a:off x="380997" y="1941196"/>
            <a:ext cx="8484705" cy="1117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dirty="0"/>
              <a:t>Используемые процессы и инструменты</a:t>
            </a:r>
          </a:p>
        </p:txBody>
      </p:sp>
    </p:spTree>
    <p:extLst>
      <p:ext uri="{BB962C8B-B14F-4D97-AF65-F5344CB8AC3E}">
        <p14:creationId xmlns:p14="http://schemas.microsoft.com/office/powerpoint/2010/main" val="19327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3FEEA9-1226-8D28-BF9C-7B727C73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8961783" cy="1117687"/>
          </a:xfrm>
        </p:spPr>
        <p:txBody>
          <a:bodyPr/>
          <a:lstStyle/>
          <a:p>
            <a:pPr algn="just"/>
            <a:r>
              <a:rPr lang="ru-RU" dirty="0" smtClean="0"/>
              <a:t>Любимая задача</a:t>
            </a:r>
            <a:r>
              <a:rPr lang="ru-RU" u="none" dirty="0" smtClean="0"/>
              <a:t> </a:t>
            </a:r>
            <a:r>
              <a:rPr lang="ru-RU" b="0" u="none" dirty="0"/>
              <a:t>💖</a:t>
            </a:r>
            <a:endParaRPr lang="en-US" u="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1FBB2-ECF4-20E5-6D12-8F4430DA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0998" y="1029156"/>
            <a:ext cx="10760763" cy="1048124"/>
          </a:xfrm>
        </p:spPr>
        <p:txBody>
          <a:bodyPr>
            <a:noAutofit/>
          </a:bodyPr>
          <a:lstStyle/>
          <a:p>
            <a:pPr algn="just"/>
            <a:r>
              <a:rPr lang="ru-RU" sz="2400" dirty="0" err="1" smtClean="0"/>
              <a:t>Автотестирование</a:t>
            </a:r>
            <a:r>
              <a:rPr lang="ru-RU" sz="2400" dirty="0" smtClean="0"/>
              <a:t> интеграций между сервисами. Это оказалось интересным опытом. Поняла, что хочу развиваться в направлении автоматизации на </a:t>
            </a:r>
            <a:r>
              <a:rPr lang="en-US" sz="2400" dirty="0" smtClean="0"/>
              <a:t>python.</a:t>
            </a:r>
            <a:endParaRPr lang="ru-RU" sz="2400" dirty="0"/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 txBox="1">
            <a:spLocks/>
          </p:cNvSpPr>
          <p:nvPr/>
        </p:nvSpPr>
        <p:spPr>
          <a:xfrm>
            <a:off x="380997" y="3559606"/>
            <a:ext cx="10760765" cy="447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dirty="0" smtClean="0"/>
              <a:t>Написание ручных </a:t>
            </a:r>
            <a:r>
              <a:rPr lang="en-US" sz="2400" dirty="0" smtClean="0"/>
              <a:t>e2e-</a:t>
            </a:r>
            <a:r>
              <a:rPr lang="ru-RU" sz="2400" dirty="0" smtClean="0"/>
              <a:t>тестов, для которых было написано мало аналитики и не проработан функционал. Возникало много проблем с этой задачей, так как она была не приоритетная и бывало, что меня по возникающим вопросам игнорировали.  </a:t>
            </a:r>
            <a:endParaRPr lang="ru-RU" sz="2400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83FEEA9-1226-8D28-BF9C-7B727C733DE9}"/>
              </a:ext>
            </a:extLst>
          </p:cNvPr>
          <p:cNvSpPr txBox="1">
            <a:spLocks/>
          </p:cNvSpPr>
          <p:nvPr/>
        </p:nvSpPr>
        <p:spPr>
          <a:xfrm>
            <a:off x="380997" y="2905986"/>
            <a:ext cx="8484705" cy="1117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dirty="0" smtClean="0"/>
              <a:t>Нелюбимая задача</a:t>
            </a:r>
            <a:r>
              <a:rPr lang="ru-RU" u="none" dirty="0" smtClean="0"/>
              <a:t> </a:t>
            </a:r>
            <a:r>
              <a:rPr lang="ru-RU" u="none" dirty="0"/>
              <a:t>💩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7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C0C9-7AF5-FCA7-4990-ABDEE945C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6526696" cy="1117687"/>
          </a:xfrm>
        </p:spPr>
        <p:txBody>
          <a:bodyPr/>
          <a:lstStyle/>
          <a:p>
            <a:r>
              <a:rPr lang="ru-RU" dirty="0" smtClean="0"/>
              <a:t>Статистика поставленных задач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DE8A90-993B-3259-BB71-2C624BAF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C0112507-B3C6-260A-D6ED-88667081E9A5}"/>
              </a:ext>
            </a:extLst>
          </p:cNvPr>
          <p:cNvSpPr txBox="1">
            <a:spLocks/>
          </p:cNvSpPr>
          <p:nvPr/>
        </p:nvSpPr>
        <p:spPr>
          <a:xfrm>
            <a:off x="381000" y="1024423"/>
            <a:ext cx="10760765" cy="447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b="1" dirty="0" smtClean="0"/>
              <a:t>Общее </a:t>
            </a:r>
            <a:r>
              <a:rPr lang="ru-RU" sz="2400" b="1" dirty="0"/>
              <a:t>количество</a:t>
            </a:r>
            <a:r>
              <a:rPr lang="ru-RU" sz="2400" dirty="0" smtClean="0"/>
              <a:t>: 6</a:t>
            </a:r>
          </a:p>
          <a:p>
            <a:pPr algn="just"/>
            <a:r>
              <a:rPr lang="ru-RU" sz="2400" b="1" dirty="0" smtClean="0"/>
              <a:t>Количество </a:t>
            </a:r>
            <a:r>
              <a:rPr lang="ru-RU" sz="2400" b="1" dirty="0"/>
              <a:t>успешно выполненных</a:t>
            </a:r>
            <a:r>
              <a:rPr lang="ru-RU" sz="2400" dirty="0" smtClean="0"/>
              <a:t>: 2 (остальные в работе)</a:t>
            </a:r>
          </a:p>
          <a:p>
            <a:pPr algn="just"/>
            <a:r>
              <a:rPr lang="ru-RU" sz="2400" b="1" dirty="0" smtClean="0"/>
              <a:t>Количество </a:t>
            </a:r>
            <a:r>
              <a:rPr lang="ru-RU" sz="2400" b="1" dirty="0"/>
              <a:t>возвратов задач на переделку</a:t>
            </a:r>
            <a:r>
              <a:rPr lang="ru-RU" sz="2400" dirty="0" smtClean="0"/>
              <a:t>: 2 (задача на написание авто-теста, задача на написание ручного интеграционного теста)</a:t>
            </a:r>
          </a:p>
          <a:p>
            <a:pPr algn="just"/>
            <a:r>
              <a:rPr lang="ru-RU" sz="2400" b="1" dirty="0" smtClean="0"/>
              <a:t>Среднее </a:t>
            </a:r>
            <a:r>
              <a:rPr lang="ru-RU" sz="2400" b="1" dirty="0"/>
              <a:t>время выполнения задач</a:t>
            </a:r>
            <a:r>
              <a:rPr lang="ru-RU" sz="2400" dirty="0" smtClean="0"/>
              <a:t>: 2 спринта на задачу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9223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TF00001054 1">
      <a:dk1>
        <a:srgbClr val="000000"/>
      </a:dk1>
      <a:lt1>
        <a:srgbClr val="FFFFFF"/>
      </a:lt1>
      <a:dk2>
        <a:srgbClr val="404040"/>
      </a:dk2>
      <a:lt2>
        <a:srgbClr val="F5F5F5"/>
      </a:lt2>
      <a:accent1>
        <a:srgbClr val="F52730"/>
      </a:accent1>
      <a:accent2>
        <a:srgbClr val="F1EC17"/>
      </a:accent2>
      <a:accent3>
        <a:srgbClr val="2E7424"/>
      </a:accent3>
      <a:accent4>
        <a:srgbClr val="5AA6C0"/>
      </a:accent4>
      <a:accent5>
        <a:srgbClr val="D17DF9"/>
      </a:accent5>
      <a:accent6>
        <a:srgbClr val="F56F41"/>
      </a:accent6>
      <a:hlink>
        <a:srgbClr val="FFAE3E"/>
      </a:hlink>
      <a:folHlink>
        <a:srgbClr val="FCC77E"/>
      </a:folHlink>
    </a:clrScheme>
    <a:fontScheme name="Custom 28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54_win32_LW_V6" id="{6BF87F8D-B3A2-40D8-BA52-ECFEC2B062D3}" vid="{CB3E6F07-C238-4CAA-AD7C-2F796E04B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5FE483B-7977-4312-A708-A047AFFF1C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17B721-6ECA-429B-B771-666136AE4D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EEBBDD-393F-4446-BE81-70A305372F0E}">
  <ds:schemaRefs>
    <ds:schemaRef ds:uri="http://schemas.microsoft.com/sharepoint/v3"/>
    <ds:schemaRef ds:uri="230e9df3-be65-4c73-a93b-d1236ebd677e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10520</TotalTime>
  <Words>694</Words>
  <Application>Microsoft Office PowerPoint</Application>
  <PresentationFormat>Широкоэкранный</PresentationFormat>
  <Paragraphs>83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Arial</vt:lpstr>
      <vt:lpstr>Calibri</vt:lpstr>
      <vt:lpstr>Courier New</vt:lpstr>
      <vt:lpstr>Franklin Gothic Book</vt:lpstr>
      <vt:lpstr>Franklin Gothic Demi</vt:lpstr>
      <vt:lpstr>Franklin Gothic Medium</vt:lpstr>
      <vt:lpstr>Times New Roman</vt:lpstr>
      <vt:lpstr>Wingdings</vt:lpstr>
      <vt:lpstr>Berlin</vt:lpstr>
      <vt:lpstr>МТС Digital  («МТС Диджитал») </vt:lpstr>
      <vt:lpstr>О компании</vt:lpstr>
      <vt:lpstr>О компании</vt:lpstr>
      <vt:lpstr>Стажировка</vt:lpstr>
      <vt:lpstr>Основные задачи</vt:lpstr>
      <vt:lpstr>Структура проектной команды</vt:lpstr>
      <vt:lpstr>Методология организации проектной деятельности</vt:lpstr>
      <vt:lpstr>Любимая задача 💖</vt:lpstr>
      <vt:lpstr>Статистика поставленных задач</vt:lpstr>
      <vt:lpstr>Профессиональный рост и новые навыки</vt:lpstr>
      <vt:lpstr>Итоги стажировки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marketing</dc:title>
  <dc:creator>Чернова Софья Алексеевна</dc:creator>
  <cp:lastModifiedBy>Чернова Софья Алексеевна</cp:lastModifiedBy>
  <cp:revision>36</cp:revision>
  <dcterms:created xsi:type="dcterms:W3CDTF">2014-04-17T23:07:25Z</dcterms:created>
  <dcterms:modified xsi:type="dcterms:W3CDTF">2025-06-22T11:11:58Z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